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7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15.png" Type="http://schemas.openxmlformats.org/officeDocument/2006/relationships/image" Id="rId3"/><Relationship Target="../media/image01.jpg" Type="http://schemas.openxmlformats.org/officeDocument/2006/relationships/image" Id="rId6"/><Relationship Target="../media/image06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2.png" Type="http://schemas.openxmlformats.org/officeDocument/2006/relationships/image" Id="rId3"/><Relationship Target="../media/image03.jpg" Type="http://schemas.openxmlformats.org/officeDocument/2006/relationships/image" Id="rId6"/><Relationship Target="../media/image14.png" Type="http://schemas.openxmlformats.org/officeDocument/2006/relationships/image" Id="rId5"/><Relationship Target="../media/image11.jp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gif" Type="http://schemas.openxmlformats.org/officeDocument/2006/relationships/image" Id="rId4"/><Relationship Target="../media/image04.jpg" Type="http://schemas.openxmlformats.org/officeDocument/2006/relationships/image" Id="rId3"/><Relationship Target="../media/image10.gif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8.jp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mailto:orianagertsman@shaw.ca" Type="http://schemas.openxmlformats.org/officeDocument/2006/relationships/hyperlink" TargetMode="External" Id="rId1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13"/><Relationship Target="http://cwjefferys.ca/jacques-cartier-erects-a-cross-at-gaspe" Type="http://schemas.openxmlformats.org/officeDocument/2006/relationships/hyperlink" TargetMode="External" Id="rId4"/><Relationship Target="http://upload.wikimedia.org/wikipedia/commons/d/da/Flag_of_New_Orleans%2C_Louisiana.svg" Type="http://schemas.openxmlformats.org/officeDocument/2006/relationships/hyperlink" TargetMode="External" Id="rId10"/><Relationship Target="www.cbc.ca%2Fhistory%2FEPCONTENTSE1EP4CH5PA1LE.html" Type="http://schemas.openxmlformats.org/officeDocument/2006/relationships/hyperlink" TargetMode="External" Id="rId3"/><Relationship Target="http://www.playersview.net/wp-content/uploads/2011/10/pierre-thomas1.jpg" Type="http://schemas.openxmlformats.org/officeDocument/2006/relationships/hyperlink" TargetMode="External" Id="rId11"/><Relationship Target="http://upload.wikimedia.org/wikipedia/commons/thumb/1/14/Flag_of_Detroit%2C_Michigan.svg/2000px-Flag_of_Detroit%2C_Michigan.svg.png" Type="http://schemas.openxmlformats.org/officeDocument/2006/relationships/hyperlink" TargetMode="External" Id="rId9"/><Relationship Target="http://openclipart.org/image/2400px/svg_to_png/26998/jpfle_Fleur_de_lis_du_drapeau_du_Qu_bec.png" Type="http://schemas.openxmlformats.org/officeDocument/2006/relationships/hyperlink" TargetMode="External" Id="rId6"/><Relationship Target="http://www.republiquelibre.org/cousture/CARTIER.HTM" Type="http://schemas.openxmlformats.org/officeDocument/2006/relationships/hyperlink" TargetMode="External" Id="rId5"/><Relationship Target="http://upload.wikimedia.org/wikipedia/commons/thumb/b/b8/Flag_of_St._Louis%2C_Missouri.svg/2000px-Flag_of_St._Louis%2C_Missouri.svg.png" Type="http://schemas.openxmlformats.org/officeDocument/2006/relationships/hyperlink" TargetMode="External" Id="rId8"/><Relationship Target="http://upload.wikimedia.org/wikipedia/commons/0/0c/Quebec_flag.png" Type="http://schemas.openxmlformats.org/officeDocument/2006/relationships/hyperlink" TargetMode="External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830017" x="169075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7200" lang="fr-CA">
                <a:latin typeface="EB Garamond"/>
                <a:ea typeface="EB Garamond"/>
                <a:cs typeface="EB Garamond"/>
                <a:sym typeface="EB Garamond"/>
              </a:rPr>
              <a:t>Le Fleur de Lys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169075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-CA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par Ginia C, Oriana G, Ryan C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85600" x="239300"/>
            <a:ext cy="3824124" cx="277345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1869187" x="1941550"/>
            <a:ext cy="1481099" cx="5114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9600" lang="fr-CA">
                <a:latin typeface="EB Garamond"/>
                <a:ea typeface="EB Garamond"/>
                <a:cs typeface="EB Garamond"/>
                <a:sym typeface="EB Garamond"/>
              </a:rPr>
              <a:t>Origine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264900" x="109625"/>
            <a:ext cy="1269899" cx="302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5000" lang="fr-CA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11</a:t>
            </a:r>
            <a:r>
              <a:rPr b="1" sz="5000" lang="fr-CA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e siècle 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rtl="0" lvl="0" indent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9350" x="6148812"/>
            <a:ext cy="3163949" cx="2565374"/>
          </a:xfrm>
          <a:prstGeom prst="rect">
            <a:avLst/>
          </a:prstGeom>
        </p:spPr>
      </p:pic>
      <p:sp>
        <p:nvSpPr>
          <p:cNvPr id="33" name="Shape 33"/>
          <p:cNvSpPr txBox="1"/>
          <p:nvPr/>
        </p:nvSpPr>
        <p:spPr>
          <a:xfrm>
            <a:off y="3520225" x="6015650"/>
            <a:ext cy="1157400" cx="283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000" lang="fr-CA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Philippe ler de France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y="3593300" x="1078025"/>
            <a:ext cy="922799" cx="375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5000" lang="fr-CA">
                <a:solidFill>
                  <a:srgbClr val="B45F06"/>
                </a:solidFill>
                <a:latin typeface="EB Garamond"/>
                <a:ea typeface="EB Garamond"/>
                <a:cs typeface="EB Garamond"/>
                <a:sym typeface="EB Garamond"/>
              </a:rPr>
              <a:t>En France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78200" x="456800"/>
            <a:ext cy="2097648" cx="1521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-58799" x="339600"/>
            <a:ext cy="1439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9600" lang="fr-CA">
                <a:latin typeface="EB Garamond"/>
                <a:ea typeface="EB Garamond"/>
                <a:cs typeface="EB Garamond"/>
                <a:sym typeface="EB Garamond"/>
              </a:rPr>
              <a:t>Sens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14400" x="3384637"/>
            <a:ext cy="3274349" cx="2374724"/>
          </a:xfrm>
          <a:prstGeom prst="rect">
            <a:avLst/>
          </a:prstGeom>
        </p:spPr>
      </p:pic>
      <p:cxnSp>
        <p:nvCxnSpPr>
          <p:cNvPr id="42" name="Shape 42"/>
          <p:cNvCxnSpPr/>
          <p:nvPr/>
        </p:nvCxnSpPr>
        <p:spPr>
          <a:xfrm rot="10800000" flipH="1">
            <a:off y="3106725" x="5537375"/>
            <a:ext cy="421499" cx="1156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43" name="Shape 43"/>
          <p:cNvCxnSpPr/>
          <p:nvPr/>
        </p:nvCxnSpPr>
        <p:spPr>
          <a:xfrm rot="10800000">
            <a:off y="2743825" x="2760224"/>
            <a:ext cy="842099" cx="841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44" name="Shape 44"/>
          <p:cNvCxnSpPr/>
          <p:nvPr/>
        </p:nvCxnSpPr>
        <p:spPr>
          <a:xfrm rot="10800000" flipH="1">
            <a:off y="1558249" x="4851325"/>
            <a:ext cy="774300" cx="1097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45" name="Shape 45"/>
          <p:cNvSpPr txBox="1"/>
          <p:nvPr/>
        </p:nvSpPr>
        <p:spPr>
          <a:xfrm>
            <a:off y="2332548" x="754875"/>
            <a:ext cy="842099" cx="8065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6000" lang="fr-CA">
                <a:solidFill>
                  <a:srgbClr val="990000"/>
                </a:solidFill>
                <a:latin typeface="EB Garamond"/>
                <a:ea typeface="EB Garamond"/>
                <a:cs typeface="EB Garamond"/>
                <a:sym typeface="EB Garamond"/>
              </a:rPr>
              <a:t>classes sociales médiéval</a:t>
            </a:r>
            <a:r>
              <a:rPr sz="6000" lang="fr-CA">
                <a:latin typeface="EB Garamond"/>
                <a:ea typeface="EB Garamond"/>
                <a:cs typeface="EB Garamond"/>
                <a:sym typeface="EB Garamond"/>
              </a:rPr>
              <a:t> 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y="2218200" x="0"/>
            <a:ext cy="707099" cx="408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fr-CA">
                <a:latin typeface="EB Garamond"/>
                <a:ea typeface="EB Garamond"/>
                <a:cs typeface="EB Garamond"/>
                <a:sym typeface="EB Garamond"/>
              </a:rPr>
              <a:t>personnes qui travaillent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1016925" x="3755700"/>
            <a:ext cy="579300" cx="4813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fr-CA">
                <a:latin typeface="EB Garamond"/>
                <a:ea typeface="EB Garamond"/>
                <a:cs typeface="EB Garamond"/>
                <a:sym typeface="EB Garamond"/>
              </a:rPr>
              <a:t>personnes qui se battent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2555675" x="5651550"/>
            <a:ext cy="842099" cx="4813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fr-CA">
                <a:latin typeface="EB Garamond"/>
                <a:ea typeface="EB Garamond"/>
                <a:cs typeface="EB Garamond"/>
                <a:sym typeface="EB Garamond"/>
              </a:rPr>
              <a:t>personnes qui prient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7488" x="7703325"/>
            <a:ext cy="2498175" cx="1274075"/>
          </a:xfrm>
          <a:prstGeom prst="rect">
            <a:avLst/>
          </a:prstGeom>
        </p:spPr>
      </p:pic>
      <p:pic>
        <p:nvPicPr>
          <p:cNvPr id="50" name="Shape 5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25299" x="486598"/>
            <a:ext cy="1800498" cx="2561399"/>
          </a:xfrm>
          <a:prstGeom prst="rect">
            <a:avLst/>
          </a:prstGeom>
        </p:spPr>
      </p:pic>
      <p:pic>
        <p:nvPicPr>
          <p:cNvPr id="51" name="Shape 5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286099" x="6562659"/>
            <a:ext cy="1439700" cx="200654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y="273425" x="2760225"/>
            <a:ext cy="1061699" cx="509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fr-CA">
                <a:latin typeface="EB Garamond"/>
                <a:ea typeface="EB Garamond"/>
                <a:cs typeface="EB Garamond"/>
                <a:sym typeface="EB Garamond"/>
              </a:rPr>
              <a:t>symbolise la pureté et la chasteté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16775" x="2906463"/>
            <a:ext cy="1644600" cx="3243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5000" lang="fr-CA">
                <a:latin typeface="EB Garamond"/>
                <a:ea typeface="EB Garamond"/>
                <a:cs typeface="EB Garamond"/>
                <a:sym typeface="EB Garamond"/>
              </a:rPr>
              <a:t>Les Usages Modernes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38400" x="398487"/>
            <a:ext cy="1561336" cx="2343074"/>
          </a:xfrm>
          <a:prstGeom prst="rect">
            <a:avLst/>
          </a:prstGeom>
        </p:spPr>
      </p:pic>
      <p:pic>
        <p:nvPicPr>
          <p:cNvPr id="59" name="Shape 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39863" x="6402425"/>
            <a:ext cy="1558397" cx="2343074"/>
          </a:xfrm>
          <a:prstGeom prst="rect">
            <a:avLst/>
          </a:prstGeom>
        </p:spPr>
      </p:pic>
      <p:pic>
        <p:nvPicPr>
          <p:cNvPr id="60" name="Shape 6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81175" x="6128343"/>
            <a:ext cy="1644674" cx="2741105"/>
          </a:xfrm>
          <a:prstGeom prst="rect">
            <a:avLst/>
          </a:prstGeom>
        </p:spPr>
      </p:pic>
      <p:pic>
        <p:nvPicPr>
          <p:cNvPr id="61" name="Shape 6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981175" x="264949"/>
            <a:ext cy="1598150" cx="266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740099" x="3294900"/>
            <a:ext cy="1644677" cx="24670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y="2484950" x="461574"/>
            <a:ext cy="410999" cx="246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fr-CA">
                <a:latin typeface="EB Garamond"/>
                <a:ea typeface="EB Garamond"/>
                <a:cs typeface="EB Garamond"/>
                <a:sym typeface="EB Garamond"/>
              </a:rPr>
              <a:t>Le drapeau de Québec 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3463500" x="3106937"/>
            <a:ext cy="959399" cx="2930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fr-CA">
                <a:latin typeface="EB Garamond"/>
                <a:ea typeface="EB Garamond"/>
                <a:cs typeface="EB Garamond"/>
                <a:sym typeface="EB Garamond"/>
              </a:rPr>
              <a:t>Les Saints de Nouvelle-Orléans 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4664550" x="6402575"/>
            <a:ext cy="319800" cx="246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fr-CA">
                <a:latin typeface="EB Garamond"/>
                <a:ea typeface="EB Garamond"/>
                <a:cs typeface="EB Garamond"/>
                <a:sym typeface="EB Garamond"/>
              </a:rPr>
              <a:t>Le drapeau de Détroit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4579325" x="172225"/>
            <a:ext cy="319800" cx="3045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fr-CA">
                <a:latin typeface="EB Garamond"/>
                <a:ea typeface="EB Garamond"/>
                <a:cs typeface="EB Garamond"/>
                <a:sym typeface="EB Garamond"/>
              </a:rPr>
              <a:t>Le drapeau de Nouvelle-</a:t>
            </a:r>
            <a:r>
              <a:rPr sz="1800" lang="fr-CA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Orléans</a:t>
            </a:r>
            <a:r>
              <a:rPr lang="fr-CA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y="2399712" x="6402425"/>
            <a:ext cy="410999" cx="254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fr-CA">
                <a:latin typeface="EB Garamond"/>
                <a:ea typeface="EB Garamond"/>
                <a:cs typeface="EB Garamond"/>
                <a:sym typeface="EB Garamond"/>
              </a:rPr>
              <a:t>Le drapeau de Saint- Louis</a:t>
            </a:r>
            <a:r>
              <a:rPr lang="fr-CA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L’importance au Qu</a:t>
            </a:r>
            <a:r>
              <a:rPr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ébec: Jacques Cartier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819700" x="210125"/>
            <a:ext cy="2172600" cx="3126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En </a:t>
            </a:r>
            <a:r>
              <a:rPr b="1" lang="fr-CA">
                <a:latin typeface="EB Garamond"/>
                <a:ea typeface="EB Garamond"/>
                <a:cs typeface="EB Garamond"/>
                <a:sym typeface="EB Garamond"/>
              </a:rPr>
              <a:t>1534</a:t>
            </a: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b="1" lang="fr-CA">
                <a:latin typeface="EB Garamond"/>
                <a:ea typeface="EB Garamond"/>
                <a:cs typeface="EB Garamond"/>
                <a:sym typeface="EB Garamond"/>
              </a:rPr>
              <a:t>Jacques Cartier</a:t>
            </a: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 a </a:t>
            </a:r>
            <a:r>
              <a:rPr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é</a:t>
            </a: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rige un grand croix en Gasp</a:t>
            </a:r>
            <a:r>
              <a:rPr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é.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/>
          <a:srcRect t="0" b="5365" r="1633" l="2249"/>
          <a:stretch/>
        </p:blipFill>
        <p:spPr>
          <a:xfrm>
            <a:off y="1167573" x="6318375"/>
            <a:ext cy="3409499" cx="2573325"/>
          </a:xfrm>
          <a:prstGeom prst="rect">
            <a:avLst/>
          </a:prstGeom>
        </p:spPr>
      </p:pic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34500" x="8087650"/>
            <a:ext cy="403425" cx="363800"/>
          </a:xfrm>
          <a:prstGeom prst="rect">
            <a:avLst/>
          </a:prstGeom>
        </p:spPr>
      </p:pic>
      <p:pic>
        <p:nvPicPr>
          <p:cNvPr id="76" name="Shape 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406200" x="3423700"/>
            <a:ext cy="2932249" cx="28078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5" x="58800"/>
            <a:ext cy="857400" cx="9085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sz="3000">
              <a:latin typeface="EB Garamond"/>
              <a:ea typeface="EB Garamond"/>
              <a:cs typeface="EB Garamond"/>
              <a:sym typeface="EB Garamond"/>
            </a:endParaRPr>
          </a:p>
          <a:p>
            <a:pPr>
              <a:spcBef>
                <a:spcPts val="0"/>
              </a:spcBef>
              <a:buNone/>
            </a:pPr>
            <a:r>
              <a:rPr sz="3300" lang="fr-CA">
                <a:latin typeface="EB Garamond"/>
                <a:ea typeface="EB Garamond"/>
                <a:cs typeface="EB Garamond"/>
                <a:sym typeface="EB Garamond"/>
              </a:rPr>
              <a:t>L’importance au Qu</a:t>
            </a:r>
            <a:r>
              <a:rPr sz="3300"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ébec: </a:t>
            </a:r>
            <a:r>
              <a:rPr sz="3300" lang="fr-CA">
                <a:latin typeface="EB Garamond"/>
                <a:ea typeface="EB Garamond"/>
                <a:cs typeface="EB Garamond"/>
                <a:sym typeface="EB Garamond"/>
              </a:rPr>
              <a:t>Bataille de Fort Carillon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3725699" cx="423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700" lang="fr-CA">
                <a:latin typeface="EB Garamond"/>
                <a:ea typeface="EB Garamond"/>
                <a:cs typeface="EB Garamond"/>
                <a:sym typeface="EB Garamond"/>
              </a:rPr>
              <a:t>En </a:t>
            </a:r>
            <a:r>
              <a:rPr b="1" sz="2700" lang="fr-CA">
                <a:latin typeface="EB Garamond"/>
                <a:ea typeface="EB Garamond"/>
                <a:cs typeface="EB Garamond"/>
                <a:sym typeface="EB Garamond"/>
              </a:rPr>
              <a:t>1758</a:t>
            </a:r>
            <a:r>
              <a:rPr sz="2700" lang="fr-CA"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b="1" sz="2700" lang="fr-CA">
                <a:latin typeface="EB Garamond"/>
                <a:ea typeface="EB Garamond"/>
                <a:cs typeface="EB Garamond"/>
                <a:sym typeface="EB Garamond"/>
              </a:rPr>
              <a:t>16,000 </a:t>
            </a:r>
            <a:r>
              <a:rPr sz="2700" lang="fr-CA">
                <a:latin typeface="EB Garamond"/>
                <a:ea typeface="EB Garamond"/>
                <a:cs typeface="EB Garamond"/>
                <a:sym typeface="EB Garamond"/>
              </a:rPr>
              <a:t>Anglais ont agress</a:t>
            </a:r>
            <a:r>
              <a:rPr sz="2700"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é le</a:t>
            </a:r>
            <a:r>
              <a:rPr b="1" sz="2700"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 Fort Carillon. </a:t>
            </a:r>
            <a:r>
              <a:rPr sz="2700"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Il y a</a:t>
            </a:r>
            <a:r>
              <a:rPr b="1" sz="2700"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 3,600 </a:t>
            </a:r>
            <a:r>
              <a:rPr sz="2700" lang="fr-CA">
                <a:solidFill>
                  <a:srgbClr val="252525"/>
                </a:solidFill>
                <a:latin typeface="EB Garamond"/>
                <a:ea typeface="EB Garamond"/>
                <a:cs typeface="EB Garamond"/>
                <a:sym typeface="EB Garamond"/>
              </a:rPr>
              <a:t>Français qui ont </a:t>
            </a:r>
            <a:r>
              <a:rPr sz="2700" lang="fr-CA">
                <a:solidFill>
                  <a:srgbClr val="222222"/>
                </a:solidFill>
                <a:latin typeface="EB Garamond"/>
                <a:ea typeface="EB Garamond"/>
                <a:cs typeface="EB Garamond"/>
                <a:sym typeface="EB Garamond"/>
              </a:rPr>
              <a:t>protegé le fort.</a:t>
            </a:r>
            <a:r>
              <a:rPr b="1" sz="2700" lang="fr-CA">
                <a:solidFill>
                  <a:srgbClr val="222222"/>
                </a:solidFill>
                <a:latin typeface="EB Garamond"/>
                <a:ea typeface="EB Garamond"/>
                <a:cs typeface="EB Garamond"/>
                <a:sym typeface="EB Garamond"/>
              </a:rPr>
              <a:t> Ils ont gagné.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1900">
              <a:solidFill>
                <a:srgbClr val="222222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89100" x="5020425"/>
            <a:ext cy="3257824" cx="3619824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17975" x="1368850"/>
            <a:ext cy="1607875" cx="24118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341250" x="4577987"/>
            <a:ext cy="1561336" cx="23430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000" lang="fr-CA">
                <a:latin typeface="EB Garamond"/>
                <a:ea typeface="EB Garamond"/>
                <a:cs typeface="EB Garamond"/>
                <a:sym typeface="EB Garamond"/>
              </a:rPr>
              <a:t>Le Quiz</a:t>
            </a:r>
            <a:r>
              <a:rPr lang="fr-CA"/>
              <a:t>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fr-CA">
                <a:latin typeface="EB Garamond"/>
                <a:ea typeface="EB Garamond"/>
                <a:cs typeface="EB Garamond"/>
                <a:sym typeface="EB Garamond"/>
              </a:rPr>
              <a:t>1. Chaque feuille représente une classe sociale _______. 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fr-CA">
                <a:latin typeface="EB Garamond"/>
                <a:ea typeface="EB Garamond"/>
                <a:cs typeface="EB Garamond"/>
                <a:sym typeface="EB Garamond"/>
              </a:rPr>
              <a:t>2. Nommez un usage moderne pour la fleur de lys.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fr-CA">
                <a:latin typeface="EB Garamond"/>
                <a:ea typeface="EB Garamond"/>
                <a:cs typeface="EB Garamond"/>
                <a:sym typeface="EB Garamond"/>
              </a:rPr>
              <a:t>3. Qui a fait le premier voyage au Canada?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400" lang="fr-CA">
                <a:latin typeface="EB Garamond"/>
                <a:ea typeface="EB Garamond"/>
                <a:cs typeface="EB Garamond"/>
                <a:sym typeface="EB Garamond"/>
              </a:rPr>
              <a:t>4.  Après deux cent quatorze années, seize mille soldats Anglais ont agressé ________, un fort Français.</a:t>
            </a:r>
          </a:p>
          <a:p>
            <a:pPr>
              <a:spcBef>
                <a:spcPts val="0"/>
              </a:spcBef>
              <a:buNone/>
            </a:pPr>
            <a:r>
              <a:rPr lang="fr-CA"/>
              <a:t>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1767125" x="-830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CA">
                <a:latin typeface="EB Garamond"/>
                <a:ea typeface="EB Garamond"/>
                <a:cs typeface="EB Garamond"/>
                <a:sym typeface="EB Garamond"/>
              </a:rPr>
              <a:t>La bibliogaphie</a:t>
            </a:r>
            <a:r>
              <a:rPr lang="fr-CA"/>
              <a:t>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172750" x="333600"/>
            <a:ext cy="3725699" cx="847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fr-CA"/>
              <a:t>"Battle at Fort Carillon." </a:t>
            </a:r>
            <a:r>
              <a:rPr sz="800" lang="fr-CA" i="1"/>
              <a:t>Cbc.ca</a:t>
            </a:r>
            <a:r>
              <a:rPr sz="800" lang="fr-CA"/>
              <a:t>.. Web. &lt;</a:t>
            </a:r>
            <a:r>
              <a:rPr u="sng" sz="800" lang="fr-CA">
                <a:solidFill>
                  <a:srgbClr val="1155CC"/>
                </a:solidFill>
              </a:rPr>
              <a:t>http%3A%2F%2F</a:t>
            </a:r>
            <a:r>
              <a:rPr u="sng" sz="800" lang="fr-CA">
                <a:solidFill>
                  <a:srgbClr val="1155CC"/>
                </a:solidFill>
                <a:hlinkClick r:id="rId3"/>
              </a:rPr>
              <a:t>www.cbc.ca%2Fhistory%2FEPCONTENTSE1EP4CH5PA1LE.html</a:t>
            </a:r>
            <a:r>
              <a:rPr sz="800" lang="fr-CA"/>
              <a:t>&gt;.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fr-CA"/>
              <a:t>“Battle of Carillon." </a:t>
            </a:r>
            <a:r>
              <a:rPr sz="800" lang="fr-CA" i="1"/>
              <a:t>Wikipedia.org</a:t>
            </a:r>
            <a:r>
              <a:rPr sz="800" lang="fr-CA"/>
              <a:t>. Web. &lt;</a:t>
            </a:r>
            <a:r>
              <a:rPr u="sng" sz="800" lang="fr-CA">
                <a:solidFill>
                  <a:srgbClr val="1155CC"/>
                </a:solidFill>
              </a:rPr>
              <a:t>http%3A%2F%2Fen.wikipedia.org%2Fwiki%2FBattle_of_Carillon</a:t>
            </a:r>
            <a:r>
              <a:rPr sz="800" lang="fr-CA"/>
              <a:t>&gt;.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fr-CA"/>
              <a:t>“Jacques Cartier Erects a Cross at Gaspe, 1534." </a:t>
            </a:r>
            <a:r>
              <a:rPr sz="800" lang="fr-CA" i="1"/>
              <a:t>Cwjeffreys.ca</a:t>
            </a:r>
            <a:r>
              <a:rPr sz="800" lang="fr-CA"/>
              <a:t>. Web. &lt;</a:t>
            </a:r>
            <a:r>
              <a:rPr u="sng" sz="800" lang="fr-CA">
                <a:solidFill>
                  <a:schemeClr val="hlink"/>
                </a:solidFill>
                <a:hlinkClick r:id="rId4"/>
              </a:rPr>
              <a:t>http://cwjefferys.ca/jacques-cartier-erects-a-cross-at-gaspe</a:t>
            </a:r>
            <a:r>
              <a:rPr sz="800" lang="fr-CA"/>
              <a:t>&gt;.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fr-CA"/>
              <a:t>“Le Fleurdelisé Du Québec." </a:t>
            </a:r>
            <a:r>
              <a:rPr sz="800" lang="fr-CA" i="1"/>
              <a:t>Republiquelibre.org</a:t>
            </a:r>
            <a:r>
              <a:rPr sz="800" lang="fr-CA"/>
              <a:t>. Web. &lt;</a:t>
            </a:r>
            <a:r>
              <a:rPr u="sng" sz="800" lang="fr-CA"/>
              <a:t>http://www.republiquelibre.org/cousture/DRAPO.HTM</a:t>
            </a:r>
            <a:r>
              <a:rPr sz="1100" lang="fr-CA"/>
              <a:t>‎</a:t>
            </a:r>
            <a:r>
              <a:rPr sz="800" lang="fr-CA"/>
              <a:t>&gt;.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fr-CA"/>
              <a:t>“Les Voyages De Jaques Cartier." </a:t>
            </a:r>
            <a:r>
              <a:rPr sz="800" lang="fr-CA" i="1"/>
              <a:t>Republiquelibre.org</a:t>
            </a:r>
            <a:r>
              <a:rPr sz="800" lang="fr-CA"/>
              <a:t>. Web. &lt;</a:t>
            </a:r>
            <a:r>
              <a:rPr u="sng" sz="800" lang="fr-CA">
                <a:solidFill>
                  <a:schemeClr val="hlink"/>
                </a:solidFill>
                <a:hlinkClick r:id="rId5"/>
              </a:rPr>
              <a:t>http://www.republiquelibre.org/cousture/CARTIER.HTM</a:t>
            </a:r>
            <a:r>
              <a:rPr sz="800" lang="fr-CA"/>
              <a:t>&gt;.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fr-CA"/>
              <a:t>La Nouvelle-France Chez Couture." </a:t>
            </a:r>
            <a:r>
              <a:rPr sz="800" lang="fr-CA" i="1"/>
              <a:t>Republiquelibre.org</a:t>
            </a:r>
            <a:r>
              <a:rPr sz="800" lang="fr-CA"/>
              <a:t>. Web. &lt;</a:t>
            </a:r>
            <a:r>
              <a:rPr u="sng" sz="800" lang="fr-CA">
                <a:solidFill>
                  <a:srgbClr val="1155CC"/>
                </a:solidFill>
              </a:rPr>
              <a:t>http://www.republiquelibre.org/cousture/NVFR.HTM</a:t>
            </a:r>
            <a:r>
              <a:rPr sz="800" lang="fr-CA"/>
              <a:t>&gt;.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800"/>
          </a:p>
          <a:p>
            <a:pPr rtl="0" lvl="0">
              <a:spcBef>
                <a:spcPts val="0"/>
              </a:spcBef>
              <a:buNone/>
            </a:pPr>
            <a:r>
              <a:rPr b="1" sz="800" lang="fr-CA"/>
              <a:t>Les Images: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u="sng" sz="800" lang="fr-CA">
                <a:solidFill>
                  <a:schemeClr val="hlink"/>
                </a:solidFill>
                <a:hlinkClick r:id="rId6"/>
              </a:rPr>
              <a:t>http://openclipart.org/image/2400px/svg_to_png/26998/jpfle_Fleur_de_lis_du_drapeau_du_Qu_bec.png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u="sng" sz="800" lang="fr-CA">
                <a:solidFill>
                  <a:schemeClr val="hlink"/>
                </a:solidFill>
                <a:hlinkClick r:id="rId7"/>
              </a:rPr>
              <a:t>http://upload.wikimedia.org/wikipedia/commons/0/0c/Quebec_flag.png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u="sng" sz="800" lang="fr-CA">
                <a:solidFill>
                  <a:schemeClr val="hlink"/>
                </a:solidFill>
                <a:hlinkClick r:id="rId8"/>
              </a:rPr>
              <a:t>ttp://upload.wikimedia.org/wikipedia/commons/thumb/b/b8/Flag_of_St._Louis%2C_Missouri.svg/2000px-Flag_of_St._Louis%2C_Missouri.svg.png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u="sng" sz="800" lang="fr-CA">
                <a:solidFill>
                  <a:schemeClr val="hlink"/>
                </a:solidFill>
                <a:hlinkClick r:id="rId9"/>
              </a:rPr>
              <a:t>tp://upload.wikimedia.org/wikipedia/commons/thumb/1/14/Flag_of_Detroit%2C_Michigan.svg/2000px-Flag_of_Detroit%2C_Michigan.svg.png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u="sng" sz="800" lang="fr-CA">
                <a:solidFill>
                  <a:schemeClr val="hlink"/>
                </a:solidFill>
                <a:hlinkClick r:id="rId10"/>
              </a:rPr>
              <a:t>http://upload.wikimedia.org/wikipedia/commons/d/da/Flag_of_New_Orleans%2C_Louisiana.svg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u="sng" sz="800" lang="fr-CA">
                <a:solidFill>
                  <a:schemeClr val="hlink"/>
                </a:solidFill>
                <a:hlinkClick r:id="rId11"/>
              </a:rPr>
              <a:t>http://www.playersview.net/wp-content/uploads/2011/10/pierre-thomas1.jpg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rtl="0" lvl="0">
              <a:spcBef>
                <a:spcPts val="0"/>
              </a:spcBef>
              <a:buNone/>
            </a:pPr>
            <a:r>
              <a:rPr u="sng" sz="800" lang="fr-CA">
                <a:solidFill>
                  <a:schemeClr val="hlink"/>
                </a:solidFill>
                <a:hlinkClick r:id="rId12"/>
              </a:rPr>
              <a:t>orianagertsman@shaw.ca</a:t>
            </a:r>
            <a:r>
              <a:rPr sz="800" lang="fr-CA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pic>
        <p:nvPicPr>
          <p:cNvPr id="99" name="Shape 99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y="424325" x="2532425"/>
            <a:ext cy="581052" cx="421400"/>
          </a:xfrm>
          <a:prstGeom prst="rect">
            <a:avLst/>
          </a:prstGeom>
        </p:spPr>
      </p:pic>
      <p:pic>
        <p:nvPicPr>
          <p:cNvPr id="100" name="Shape 100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y="424325" x="6174725"/>
            <a:ext cy="581052" cx="421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